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0" r:id="rId7"/>
    <p:sldId id="261" r:id="rId8"/>
    <p:sldId id="257" r:id="rId9"/>
    <p:sldId id="262" r:id="rId10"/>
    <p:sldId id="263" r:id="rId11"/>
    <p:sldId id="259" r:id="rId12"/>
    <p:sldId id="258" r:id="rId13"/>
    <p:sldId id="265" r:id="rId14"/>
    <p:sldId id="266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>
        <p:scale>
          <a:sx n="50" d="100"/>
          <a:sy n="50" d="100"/>
        </p:scale>
        <p:origin x="-185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4956-A38C-4C53-BB13-FE2FE4A4D643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5754-6E3A-4E71-8742-1DE3ED415C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9911-AB76-4731-A5A6-B2A352AD3D7C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07C6-88EC-49B3-8291-D86537482C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4C45-73DF-455B-B4AC-A49CC794B56B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4CD-2B47-47AF-8072-42586E9C98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869-E3E6-4BFC-B6CF-240F6580E3A1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EB74-2081-41BB-A735-753D910B177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E8E2-4E29-4A86-90DF-0E060117D569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EC6F-24A7-48EF-9C85-74B559377F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78B3-17E2-4C14-9AD8-EFF5741D7CDB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B140-32E8-4DD0-8D2D-0681E88C07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D63C-27BB-4C7C-8F69-566CA6BA5DB0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4C2C-AA8C-4607-89A6-CDF312ACBC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9A40-E1A2-464E-B3B2-EE1451C35556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D392-DDCA-4DFE-A8A5-41837BF60A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19E0-BD8B-4DCD-8752-EA707557A965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179A-79EF-478E-AD49-35561B60DE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26F1-316D-4FB1-8986-5574697773D9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12E5-BAC1-4EA9-A3CF-5C499C7003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5BB8-3292-423E-B1E1-F001C1935493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714E-E0DF-4280-AF8B-24E08DCB2C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D972A8-DB60-47BF-A395-E249E6815C05}" type="datetimeFigureOut">
              <a:rPr lang="fr-FR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9D83D-E1D2-4B26-B39F-262E826941E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FD972A8-DB60-47BF-A395-E249E6815C05}" type="datetimeFigureOut">
              <a:rPr lang="fr-FR" smtClean="0"/>
              <a:pPr>
                <a:defRPr/>
              </a:pPr>
              <a:t>09/07/2014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29D83D-E1D2-4B26-B39F-262E826941E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071938" y="4143375"/>
            <a:ext cx="4929187" cy="785813"/>
          </a:xfrm>
        </p:spPr>
        <p:txBody>
          <a:bodyPr/>
          <a:lstStyle/>
          <a:p>
            <a:pPr algn="l"/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 програмування</a:t>
            </a:r>
            <a:endParaRPr lang="fr-CA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500562" cy="6858000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chemeClr val="bg1"/>
                </a:solidFill>
                <a:latin typeface="FloydianCyr" pitchFamily="2" charset="0"/>
              </a:rPr>
              <a:t>Код, написаний у 70-х роках, - найгірше, що є в сучасному програмуванні. Для нього навіть існує спеціальну назву: «успадкований код». Він лякає, він заплутаний, і з ним дуже складно працювати. Більшість фахівців прагнуть всіма можливими засобами уникнути необхідності його підтримувати</a:t>
            </a:r>
            <a:r>
              <a:rPr lang="uk-UA" dirty="0" smtClean="0">
                <a:solidFill>
                  <a:schemeClr val="bg1"/>
                </a:solidFill>
                <a:latin typeface="FloydianCyr" pitchFamily="2" charset="0"/>
              </a:rPr>
              <a:t>.</a:t>
            </a:r>
            <a:endParaRPr lang="ru-RU" dirty="0">
              <a:solidFill>
                <a:schemeClr val="bg1"/>
              </a:solidFill>
              <a:latin typeface="FloydianCyr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Cassandra" pitchFamily="66" charset="0"/>
              </a:rPr>
              <a:t>   Першу мову програмування – </a:t>
            </a:r>
            <a:r>
              <a:rPr lang="uk-UA" b="1" dirty="0" err="1" smtClean="0">
                <a:latin typeface="Cassandra" pitchFamily="66" charset="0"/>
              </a:rPr>
              <a:t>Планкалкюль</a:t>
            </a:r>
            <a:r>
              <a:rPr lang="uk-UA" b="1" dirty="0" smtClean="0">
                <a:latin typeface="Cassandra" pitchFamily="66" charset="0"/>
              </a:rPr>
              <a:t>, створив німецький вчений Конрад </a:t>
            </a:r>
            <a:r>
              <a:rPr lang="uk-UA" b="1" dirty="0" err="1" smtClean="0">
                <a:latin typeface="Cassandra" pitchFamily="66" charset="0"/>
              </a:rPr>
              <a:t>Цузе</a:t>
            </a:r>
            <a:r>
              <a:rPr lang="uk-UA" b="1" dirty="0" smtClean="0">
                <a:latin typeface="Cassandra" pitchFamily="66" charset="0"/>
              </a:rPr>
              <a:t>. Очевидно,що з тих пір програмування істотно удосконалилося і розвинулося, щоб вирішувати актуальні проблеми сучасних людей.</a:t>
            </a:r>
            <a:endParaRPr lang="ru-RU" b="1" dirty="0" smtClean="0">
              <a:latin typeface="Cassandr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953000" cy="3943350"/>
          </a:xfrm>
          <a:prstGeom prst="ellipse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642918"/>
            <a:ext cx="3786182" cy="6215082"/>
          </a:xfrm>
        </p:spPr>
        <p:txBody>
          <a:bodyPr>
            <a:normAutofit/>
          </a:bodyPr>
          <a:lstStyle/>
          <a:p>
            <a:r>
              <a:rPr lang="uk-UA" dirty="0" smtClean="0"/>
              <a:t>У результаті в кінці 1970-х і початку 1980-х були розроблені принципи об'єктно-орієнтованого програмування.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429256" cy="20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ООП поєднує кращі принципи структурного програмування з новими потужними концепціями, базові з яких називаються інкапсуляцією ,поліморфізмом і спадкуванням.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286256"/>
            <a:ext cx="3700840" cy="22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004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10000"/>
              </a:lnSpc>
            </a:pPr>
            <a:r>
              <a:rPr lang="uk-UA" dirty="0" smtClean="0">
                <a:latin typeface="Cassandra" pitchFamily="66" charset="0"/>
              </a:rPr>
              <a:t>Прикладами об'єктно-орієнтованих мов є </a:t>
            </a:r>
            <a:r>
              <a:rPr lang="uk-UA" dirty="0" err="1" smtClean="0">
                <a:latin typeface="Cassandra" pitchFamily="66" charset="0"/>
              </a:rPr>
              <a:t>Object</a:t>
            </a:r>
            <a:r>
              <a:rPr lang="uk-UA" dirty="0" smtClean="0">
                <a:latin typeface="Cassandra" pitchFamily="66" charset="0"/>
              </a:rPr>
              <a:t> </a:t>
            </a:r>
            <a:r>
              <a:rPr lang="uk-UA" dirty="0" err="1" smtClean="0">
                <a:latin typeface="Cassandra" pitchFamily="66" charset="0"/>
              </a:rPr>
              <a:t>Pascal</a:t>
            </a:r>
            <a:r>
              <a:rPr lang="uk-UA" dirty="0" smtClean="0">
                <a:latin typeface="Cassandra" pitchFamily="66" charset="0"/>
              </a:rPr>
              <a:t>, C + +, </a:t>
            </a:r>
            <a:r>
              <a:rPr lang="uk-UA" dirty="0" err="1" smtClean="0">
                <a:latin typeface="Cassandra" pitchFamily="66" charset="0"/>
              </a:rPr>
              <a:t>Java</a:t>
            </a:r>
            <a:r>
              <a:rPr lang="uk-UA" dirty="0" smtClean="0">
                <a:latin typeface="Cassandra" pitchFamily="66" charset="0"/>
              </a:rPr>
              <a:t> та ін.</a:t>
            </a:r>
            <a:endParaRPr lang="ru-RU" dirty="0" smtClean="0">
              <a:latin typeface="Cassandra" pitchFamily="66" charset="0"/>
            </a:endParaRPr>
          </a:p>
          <a:p>
            <a:pPr>
              <a:lnSpc>
                <a:spcPct val="210000"/>
              </a:lnSpc>
            </a:pPr>
            <a:r>
              <a:rPr lang="uk-UA" dirty="0" smtClean="0">
                <a:latin typeface="Cassandra" pitchFamily="66" charset="0"/>
              </a:rPr>
              <a:t>ООП дозволяє оптимально організовувати програми, розбиваючи проблему на складові частини, і працюючи з кожною окремо.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429000"/>
            <a:ext cx="6715172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</a:rPr>
              <a:t>В будь-якому разі сучасні технології розвиваються з неймовірною швидкістю заради задоволення людських потреб. Але не можна забувати про нашу історію, і Аду </a:t>
            </a:r>
            <a:r>
              <a:rPr lang="uk-UA" sz="2400" dirty="0" err="1" smtClean="0">
                <a:solidFill>
                  <a:srgbClr val="C00000"/>
                </a:solidFill>
                <a:latin typeface="Cassandra" pitchFamily="66" charset="0"/>
              </a:rPr>
              <a:t>Лавлейс</a:t>
            </a: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</a:rPr>
              <a:t>, з якої все і  почалось</a:t>
            </a:r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Cassandra" pitchFamily="66" charset="0"/>
              </a:rPr>
              <a:t>.</a:t>
            </a:r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ssandr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00108"/>
            <a:ext cx="5072066" cy="58578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Програмування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— це процес проектування, написання, тестування, налагодження і підтримки комп'ютерних програм. У більш вузькому значенні програмування розглядається як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кодування. У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ширшому сенсі процес програмування охоплює і створення, тобто розробку, алгоритмів, і аналіз потреб майбутніх користувачів програмного забезпечення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465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Визначення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857620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9652000" cy="72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0"/>
            <a:ext cx="6143636" cy="6500834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    Як </a:t>
            </a:r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правило, першим програмованим пристроєм прийнято вважати жакардовий ткацький верстат, побудований в 1804 році Жозефом Марі </a:t>
            </a:r>
            <a:r>
              <a:rPr lang="uk-UA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Жаккаром</a:t>
            </a:r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, який зробив революцію в ткацькій промисловості, надавши можливість програмувати </a:t>
            </a: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візерунки </a:t>
            </a:r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на тканинах за допомогою перфокарти</a:t>
            </a: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D CL" pitchFamily="66" charset="0"/>
              </a:rPr>
              <a:t>.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D CL" pitchFamily="66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015078"/>
            <a:ext cx="4429156" cy="384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-357214"/>
            <a:ext cx="9644098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000496" y="214290"/>
            <a:ext cx="4071934" cy="664371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ü"/>
            </a:pPr>
            <a:r>
              <a:rPr lang="uk-UA" sz="2800" dirty="0" smtClean="0">
                <a:ln>
                  <a:solidFill>
                    <a:srgbClr val="E33771"/>
                  </a:solidFill>
                </a:ln>
                <a:solidFill>
                  <a:schemeClr val="accent1"/>
                </a:solidFill>
                <a:latin typeface="DisneyPark" pitchFamily="65" charset="-52"/>
              </a:rPr>
              <a:t>19 липня 1843 графиня Ада Августа </a:t>
            </a:r>
            <a:r>
              <a:rPr lang="uk-UA" sz="2800" dirty="0" err="1" smtClean="0">
                <a:ln>
                  <a:solidFill>
                    <a:srgbClr val="E33771"/>
                  </a:solidFill>
                </a:ln>
                <a:solidFill>
                  <a:schemeClr val="accent1"/>
                </a:solidFill>
                <a:latin typeface="DisneyPark" pitchFamily="65" charset="-52"/>
              </a:rPr>
              <a:t>Лавлейс</a:t>
            </a:r>
            <a:r>
              <a:rPr lang="uk-UA" sz="2800" dirty="0" smtClean="0">
                <a:ln>
                  <a:solidFill>
                    <a:srgbClr val="E33771"/>
                  </a:solidFill>
                </a:ln>
                <a:solidFill>
                  <a:schemeClr val="accent1"/>
                </a:solidFill>
                <a:latin typeface="DisneyPark" pitchFamily="65" charset="-52"/>
              </a:rPr>
              <a:t>, донька великого англійського поета Джорджа Байрона, написала першу в історії людства програму для Аналітичної машини. Ця програма вирішувала рівняння Бернуллі, що виражає закон збереження енергії рухомої рідини.</a:t>
            </a:r>
            <a:endParaRPr lang="ru-RU" sz="2800" dirty="0" smtClean="0">
              <a:ln>
                <a:solidFill>
                  <a:srgbClr val="E33771"/>
                </a:solidFill>
              </a:ln>
              <a:solidFill>
                <a:schemeClr val="accent1"/>
              </a:solidFill>
              <a:latin typeface="DisneyPark" pitchFamily="65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143372" cy="56883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564360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uk-UA" sz="3600" dirty="0">
                <a:solidFill>
                  <a:schemeClr val="bg1"/>
                </a:solidFill>
                <a:latin typeface="VivaldiD CL" pitchFamily="66" charset="0"/>
              </a:rPr>
              <a:t>Ряд висловлених нею загальних положень (принцип економії робочих осередків пам'яті, зв'язок рекурентних формул з циклічними процесами обчислень) зберегли своє принципове значення і для сучасного програмування. У матеріалах </a:t>
            </a:r>
            <a:r>
              <a:rPr lang="uk-UA" sz="3600" dirty="0" err="1">
                <a:solidFill>
                  <a:schemeClr val="bg1"/>
                </a:solidFill>
                <a:latin typeface="VivaldiD CL" pitchFamily="66" charset="0"/>
              </a:rPr>
              <a:t>Беббіджа</a:t>
            </a:r>
            <a:r>
              <a:rPr lang="uk-UA" sz="3600" dirty="0">
                <a:solidFill>
                  <a:schemeClr val="bg1"/>
                </a:solidFill>
                <a:latin typeface="VivaldiD CL" pitchFamily="66" charset="0"/>
              </a:rPr>
              <a:t> і коментарях </a:t>
            </a:r>
            <a:r>
              <a:rPr lang="uk-UA" sz="3600" dirty="0" err="1">
                <a:solidFill>
                  <a:schemeClr val="bg1"/>
                </a:solidFill>
                <a:latin typeface="VivaldiD CL" pitchFamily="66" charset="0"/>
              </a:rPr>
              <a:t>Лавлейс</a:t>
            </a:r>
            <a:r>
              <a:rPr lang="uk-UA" sz="3600" dirty="0">
                <a:solidFill>
                  <a:schemeClr val="bg1"/>
                </a:solidFill>
                <a:latin typeface="VivaldiD CL" pitchFamily="66" charset="0"/>
              </a:rPr>
              <a:t> намічені такі поняття, як підпрограма і бібліотека підпрограм, модифікація команд і індексний регістр, які стали вживатися тільки в 1950-х роках. </a:t>
            </a:r>
            <a:endParaRPr lang="ru-RU" sz="3600" dirty="0">
              <a:solidFill>
                <a:schemeClr val="bg1"/>
              </a:solidFill>
              <a:latin typeface="VivaldiD CL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786190"/>
          </a:xfrm>
        </p:spPr>
        <p:txBody>
          <a:bodyPr>
            <a:normAutofit/>
          </a:bodyPr>
          <a:lstStyle/>
          <a:p>
            <a:r>
              <a:rPr lang="uk-UA" dirty="0">
                <a:latin typeface="Mistral" pitchFamily="66" charset="0"/>
              </a:rPr>
              <a:t>Програмовані комп'ютери вперше почали використовувати для вирішення військових завдань, що стояли перед США у Другій світовій війні. Такі пристрої були потрібні для самих різних цілей, від обчислення траєкторій бомб до дешифровки ворожих радіопередач. Саме війна стимулювала створення більш якісних і швидких способів обчислень. До вирішення цієї проблеми були залучені самі блискучі фахівці. 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0"/>
            <a:ext cx="4500594" cy="31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1071546"/>
            <a:ext cx="57721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8595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Першими «комп'ютерами» були люди, головним чином жінки, яких у 40-х роках не брали в армію США. </a:t>
            </a:r>
            <a:endParaRPr lang="fr-CA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8632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Monotype Corsiva" pitchFamily="66" charset="0"/>
              </a:rPr>
              <a:t>  Вони складали довгі «конвеєри» з механічних лічильних машин. Але у військових умовах швидкість і точність однаково важливі, а комп'ютер ENIAC Дж. </a:t>
            </a:r>
            <a:r>
              <a:rPr lang="uk-UA" sz="3200" dirty="0" err="1" smtClean="0">
                <a:latin typeface="Monotype Corsiva" pitchFamily="66" charset="0"/>
              </a:rPr>
              <a:t>Преспера</a:t>
            </a:r>
            <a:r>
              <a:rPr lang="uk-UA" sz="3200" dirty="0" smtClean="0">
                <a:latin typeface="Monotype Corsiva" pitchFamily="66" charset="0"/>
              </a:rPr>
              <a:t> </a:t>
            </a:r>
            <a:r>
              <a:rPr lang="uk-UA" sz="3200" dirty="0" err="1" smtClean="0">
                <a:latin typeface="Monotype Corsiva" pitchFamily="66" charset="0"/>
              </a:rPr>
              <a:t>Еккерта</a:t>
            </a:r>
            <a:r>
              <a:rPr lang="uk-UA" sz="3200" dirty="0" smtClean="0">
                <a:latin typeface="Monotype Corsiva" pitchFamily="66" charset="0"/>
              </a:rPr>
              <a:t> і Джона </a:t>
            </a:r>
            <a:r>
              <a:rPr lang="uk-UA" sz="3200" dirty="0" err="1" smtClean="0">
                <a:latin typeface="Monotype Corsiva" pitchFamily="66" charset="0"/>
              </a:rPr>
              <a:t>Мочлі</a:t>
            </a:r>
            <a:r>
              <a:rPr lang="uk-UA" sz="3200" dirty="0" smtClean="0">
                <a:latin typeface="Monotype Corsiva" pitchFamily="66" charset="0"/>
              </a:rPr>
              <a:t> гарантував і те, і інше.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00232" y="0"/>
            <a:ext cx="7143768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E33771"/>
                </a:solidFill>
                <a:latin typeface="Stylo" pitchFamily="66" charset="-52"/>
              </a:rPr>
              <a:t> До кінця 50-х років комп'ютерів було досить мало, а в 60-і програмування стає загальнодоступним. Університети почали пропонувати навчальні програми за новою технологією, і число виробників апаратного забезпечення швидко зростало. Раптово комп'ютери, і присвячені їм навчальні курси, стали доступні всім, або, принаймні, тим, хто відвідував коледж.</a:t>
            </a:r>
            <a:endParaRPr lang="ru-RU" dirty="0" smtClean="0">
              <a:solidFill>
                <a:srgbClr val="E33771"/>
              </a:solidFill>
              <a:latin typeface="Stylo" pitchFamily="66" charset="-52"/>
            </a:endParaRPr>
          </a:p>
          <a:p>
            <a:pPr>
              <a:buNone/>
            </a:pPr>
            <a:r>
              <a:rPr lang="ru-RU" dirty="0" smtClean="0">
                <a:solidFill>
                  <a:srgbClr val="E33771"/>
                </a:solidFill>
                <a:latin typeface="Stylo" pitchFamily="66" charset="-52"/>
              </a:rPr>
              <a:t>  </a:t>
            </a:r>
            <a:endParaRPr lang="fr-CA" dirty="0" smtClean="0">
              <a:solidFill>
                <a:srgbClr val="E33771"/>
              </a:solidFill>
              <a:latin typeface="Stylo" pitchFamily="66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2428868"/>
            <a:ext cx="5286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+mj-lt"/>
              </a:rPr>
              <a:t>У 70-тих вбудований компілятор (комп'ютерна програма що перетворює (компілює) програмний код, написаний певною мовою програмування на семантично еквівалентний код в іншій мові програмування) мав кожен ПК. Компілятор можна було запустити в будь-який час, коли програміст хотів швидко перевірити синтаксис. 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141</Template>
  <TotalTime>266</TotalTime>
  <Words>590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141</vt:lpstr>
      <vt:lpstr>Тема Office</vt:lpstr>
      <vt:lpstr>1_Тема Office</vt:lpstr>
      <vt:lpstr>Городская</vt:lpstr>
      <vt:lpstr>Изящная</vt:lpstr>
      <vt:lpstr>Історія програмування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програмування</dc:title>
  <dc:creator>Админ</dc:creator>
  <cp:lastModifiedBy>user</cp:lastModifiedBy>
  <cp:revision>24</cp:revision>
  <dcterms:created xsi:type="dcterms:W3CDTF">2013-04-13T14:46:32Z</dcterms:created>
  <dcterms:modified xsi:type="dcterms:W3CDTF">2014-07-09T16:38:31Z</dcterms:modified>
</cp:coreProperties>
</file>